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857510-8C27-40EE-9CEA-799652656E89}" v="714" dt="2023-02-23T17:38:43.8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63B83-8A1A-40A1-BB14-3BBD664859D2}" type="datetimeFigureOut">
              <a:t>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5BFF6-813E-402B-B921-94F8103C29F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90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7483647" y="269852775"/>
            <a:ext cx="0" cy="1349797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1999, Rotary Charities made a $2.5 million contribution to GTRCF for the purpose of establishing the Rotary Endowment. The endowment provides 1-to-1 matching funds for Rotary Clubs and individual Rotarians in Antrim, Benzie, Kalkaska, Grand Traverse, and Leelanau counties. </a:t>
            </a:r>
          </a:p>
          <a:p>
            <a:endParaRPr lang="en-US"/>
          </a:p>
          <a:p>
            <a:r>
              <a:rPr lang="en-US"/>
              <a:t>Rotary Clubs – up to $3000 for community/international projects; $19k was awarded in 2021. Plus $25k to Noon club.</a:t>
            </a:r>
            <a:endParaRPr lang="en-US">
              <a:cs typeface="Calibri"/>
            </a:endParaRPr>
          </a:p>
          <a:p>
            <a:endParaRPr lang="en-US"/>
          </a:p>
          <a:p>
            <a:r>
              <a:rPr lang="en-US"/>
              <a:t>Rotarians – up to $250 for donations to regional nonprofits; In 2021, $47k was matched in the 5-county area, but we budgeted for $75k. </a:t>
            </a:r>
            <a:endParaRPr lang="en-US">
              <a:cs typeface="Calibri"/>
            </a:endParaRPr>
          </a:p>
          <a:p>
            <a:endParaRPr lang="en-US"/>
          </a:p>
          <a:p>
            <a:r>
              <a:rPr lang="en-US"/>
              <a:t>We encourage Rotarians to engage and access the philanthropic power of the Rotary Endowment through your annual match of $250. Find your Club’s matching form at gtrcf.org.</a:t>
            </a:r>
            <a:endParaRPr lang="en-US">
              <a:cs typeface="Calibri"/>
            </a:endParaRPr>
          </a:p>
          <a:p>
            <a:endParaRPr lang="en-US"/>
          </a:p>
          <a:p>
            <a:endParaRPr lang="en-US">
              <a:cs typeface="Calibri"/>
            </a:endParaRPr>
          </a:p>
          <a:p>
            <a:endParaRPr lang="en-US" sz="20000">
              <a:cs typeface="Calibri"/>
            </a:endParaRPr>
          </a:p>
          <a:p>
            <a:endParaRPr lang="en-US" sz="20000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2C9A6-D1E5-4B42-9D18-B77E9AFD43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03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7483647" y="269852775"/>
            <a:ext cx="0" cy="1349797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1999, Rotary Charities made a $2.5 million contribution to GTRCF for the purpose of establishing the Rotary Endowment. The endowment provides 1-to-1 matching funds for Rotary Clubs and individual Rotarians in Antrim, Benzie, Kalkaska, Grand Traverse, and Leelanau counties. </a:t>
            </a:r>
          </a:p>
          <a:p>
            <a:endParaRPr lang="en-US"/>
          </a:p>
          <a:p>
            <a:r>
              <a:rPr lang="en-US"/>
              <a:t>Rotary Clubs – up to $3000 for community/international projects; $19k was awarded in 2021. Plus $25k to Noon club.</a:t>
            </a:r>
            <a:endParaRPr lang="en-US">
              <a:cs typeface="Calibri"/>
            </a:endParaRPr>
          </a:p>
          <a:p>
            <a:endParaRPr lang="en-US"/>
          </a:p>
          <a:p>
            <a:r>
              <a:rPr lang="en-US"/>
              <a:t>Rotarians – up to $250 for donations to regional nonprofits; In 2021, $47k was matched in the 5-county area, but we budgeted for $75k. </a:t>
            </a:r>
            <a:endParaRPr lang="en-US">
              <a:cs typeface="Calibri"/>
            </a:endParaRPr>
          </a:p>
          <a:p>
            <a:endParaRPr lang="en-US"/>
          </a:p>
          <a:p>
            <a:r>
              <a:rPr lang="en-US"/>
              <a:t>We encourage Rotarians to engage and access the philanthropic power of the Rotary Endowment through your annual match of $250. Find your Club’s matching form at gtrcf.org.</a:t>
            </a:r>
            <a:endParaRPr lang="en-US">
              <a:cs typeface="Calibri"/>
            </a:endParaRPr>
          </a:p>
          <a:p>
            <a:endParaRPr lang="en-US"/>
          </a:p>
          <a:p>
            <a:endParaRPr lang="en-US">
              <a:cs typeface="Calibri"/>
            </a:endParaRPr>
          </a:p>
          <a:p>
            <a:endParaRPr lang="en-US" sz="20000">
              <a:cs typeface="Calibri"/>
            </a:endParaRPr>
          </a:p>
          <a:p>
            <a:endParaRPr lang="en-US" sz="20000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2C9A6-D1E5-4B42-9D18-B77E9AFD43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58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AF3D6DA-70D0-4657-AED0-F9260CA2C6A0}"/>
              </a:ext>
            </a:extLst>
          </p:cNvPr>
          <p:cNvSpPr/>
          <p:nvPr/>
        </p:nvSpPr>
        <p:spPr>
          <a:xfrm>
            <a:off x="0" y="-5715"/>
            <a:ext cx="12192000" cy="137506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592" y="108331"/>
            <a:ext cx="11608903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Raleway"/>
              </a:rPr>
              <a:t>The Rotary Endowment</a:t>
            </a:r>
            <a:br>
              <a:rPr lang="en-US" sz="5400" b="1" dirty="0">
                <a:solidFill>
                  <a:schemeClr val="bg1"/>
                </a:solidFill>
                <a:latin typeface="Raleway"/>
              </a:rPr>
            </a:br>
            <a:r>
              <a:rPr lang="en-US" sz="2800" dirty="0">
                <a:solidFill>
                  <a:schemeClr val="bg1"/>
                </a:solidFill>
                <a:latin typeface="Raleway"/>
              </a:rPr>
              <a:t>1-to-1 matching grants for regional Rotarians &amp; Clubs</a:t>
            </a:r>
            <a:endParaRPr lang="en-US" sz="2800" dirty="0">
              <a:solidFill>
                <a:schemeClr val="bg1"/>
              </a:solidFill>
              <a:ea typeface="+mj-lt"/>
              <a:cs typeface="+mj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A5C1499-E165-A5F8-3C36-B41059C6ECC9}"/>
              </a:ext>
            </a:extLst>
          </p:cNvPr>
          <p:cNvSpPr txBox="1">
            <a:spLocks/>
          </p:cNvSpPr>
          <p:nvPr/>
        </p:nvSpPr>
        <p:spPr>
          <a:xfrm>
            <a:off x="4312543" y="1503119"/>
            <a:ext cx="1592944" cy="722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6CACE4"/>
                </a:solidFill>
                <a:latin typeface="Raleway"/>
                <a:cs typeface="Calibri Light"/>
              </a:rPr>
              <a:t>1999</a:t>
            </a:r>
            <a:endParaRPr lang="en-US" sz="32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F736FA-8DA2-3EAD-0676-BF065E9B74A7}"/>
              </a:ext>
            </a:extLst>
          </p:cNvPr>
          <p:cNvSpPr txBox="1"/>
          <p:nvPr/>
        </p:nvSpPr>
        <p:spPr>
          <a:xfrm>
            <a:off x="4313211" y="2127037"/>
            <a:ext cx="7238819" cy="20867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latin typeface="Raleway"/>
              </a:rPr>
              <a:t>Rotary Charities of Traverse City donates </a:t>
            </a:r>
            <a:r>
              <a:rPr lang="en-US" sz="1800" dirty="0">
                <a:latin typeface="Raleway"/>
              </a:rPr>
              <a:t>$</a:t>
            </a:r>
            <a:r>
              <a:rPr lang="en-US" dirty="0">
                <a:latin typeface="Raleway"/>
              </a:rPr>
              <a:t>2.5 million</a:t>
            </a:r>
            <a:r>
              <a:rPr lang="en-US" sz="1800" dirty="0">
                <a:latin typeface="Raleway"/>
              </a:rPr>
              <a:t> </a:t>
            </a:r>
            <a:r>
              <a:rPr lang="en-US" dirty="0">
                <a:latin typeface="Raleway"/>
              </a:rPr>
              <a:t>to the </a:t>
            </a:r>
            <a:endParaRPr lang="en-US" dirty="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latin typeface="Raleway"/>
              </a:rPr>
              <a:t>Grand</a:t>
            </a:r>
            <a:r>
              <a:rPr lang="en-US" sz="1800" dirty="0">
                <a:latin typeface="Raleway"/>
              </a:rPr>
              <a:t> Traverse Regional Community Foundation</a:t>
            </a:r>
            <a:r>
              <a:rPr lang="en-US" dirty="0">
                <a:latin typeface="Raleway"/>
              </a:rPr>
              <a:t> to establish the </a:t>
            </a:r>
            <a:endParaRPr lang="en-US" dirty="0">
              <a:latin typeface="Calibri" panose="020F0502020204030204"/>
              <a:cs typeface="Calibri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b="1" dirty="0">
                <a:solidFill>
                  <a:srgbClr val="6CACE4"/>
                </a:solidFill>
                <a:latin typeface="Raleway"/>
                <a:ea typeface="+mj-ea"/>
                <a:cs typeface="Calibri Light"/>
              </a:rPr>
              <a:t>Rotary Endowment. 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dirty="0">
              <a:latin typeface="Raleway"/>
              <a:cs typeface="Calibri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latin typeface="Raleway"/>
                <a:cs typeface="Calibri"/>
              </a:rPr>
              <a:t>Today, the Rotary Endowment provides an opportunity for </a:t>
            </a:r>
            <a:endParaRPr lang="en-US">
              <a:latin typeface="Calibri" panose="020F0502020204030204"/>
              <a:cs typeface="Calibri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dirty="0">
                <a:latin typeface="Raleway"/>
                <a:cs typeface="Calibri"/>
              </a:rPr>
              <a:t>individual Rotarians and local Rotary Clubs in </a:t>
            </a:r>
            <a:r>
              <a:rPr lang="en-US" b="1" dirty="0">
                <a:solidFill>
                  <a:srgbClr val="6CACE4"/>
                </a:solidFill>
                <a:latin typeface="Raleway"/>
                <a:ea typeface="+mj-ea"/>
                <a:cs typeface="Calibri Light"/>
              </a:rPr>
              <a:t>Antrim, Benzie, Kalkaska, Grand Traverse, and Leelanau</a:t>
            </a:r>
            <a:r>
              <a:rPr lang="en-US" dirty="0">
                <a:latin typeface="Raleway"/>
                <a:cs typeface="Calibri"/>
              </a:rPr>
              <a:t> counties to have their philanthropic gifts matched by the Community Foundation. </a:t>
            </a:r>
            <a:endParaRPr lang="en-US">
              <a:cs typeface="Calibri"/>
            </a:endParaRPr>
          </a:p>
        </p:txBody>
      </p:sp>
      <p:pic>
        <p:nvPicPr>
          <p:cNvPr id="14" name="Picture 14" descr="Logo, company name&#10;&#10;Description automatically generated">
            <a:extLst>
              <a:ext uri="{FF2B5EF4-FFF2-40B4-BE49-F238E27FC236}">
                <a16:creationId xmlns:a16="http://schemas.microsoft.com/office/drawing/2014/main" id="{137E95CA-C4E5-C8F5-2698-9DD564F647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8028" y="2762395"/>
            <a:ext cx="1820522" cy="1450101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41B93D49-5249-F9FB-E7EC-5B442774A144}"/>
              </a:ext>
            </a:extLst>
          </p:cNvPr>
          <p:cNvSpPr txBox="1">
            <a:spLocks/>
          </p:cNvSpPr>
          <p:nvPr/>
        </p:nvSpPr>
        <p:spPr>
          <a:xfrm>
            <a:off x="845659" y="4436376"/>
            <a:ext cx="3244551" cy="722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6CACE4"/>
                </a:solidFill>
                <a:latin typeface="Raleway"/>
                <a:cs typeface="Calibri Light"/>
              </a:rPr>
              <a:t>Rotary Clubs</a:t>
            </a:r>
            <a:endParaRPr lang="en-US" sz="4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9A8097-84C5-098D-8CA1-ECE4AE325990}"/>
              </a:ext>
            </a:extLst>
          </p:cNvPr>
          <p:cNvSpPr txBox="1"/>
          <p:nvPr/>
        </p:nvSpPr>
        <p:spPr>
          <a:xfrm>
            <a:off x="878183" y="5168336"/>
            <a:ext cx="4863072" cy="5909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dirty="0">
                <a:latin typeface="Raleway"/>
              </a:rPr>
              <a:t>Match up to $3,000 for </a:t>
            </a:r>
            <a:r>
              <a:rPr lang="en-US" dirty="0">
                <a:latin typeface="Raleway"/>
              </a:rPr>
              <a:t>local </a:t>
            </a:r>
            <a:r>
              <a:rPr lang="en-US" sz="1800" dirty="0">
                <a:latin typeface="Raleway"/>
              </a:rPr>
              <a:t>or</a:t>
            </a:r>
            <a:r>
              <a:rPr lang="en-US" dirty="0">
                <a:latin typeface="Raleway"/>
              </a:rPr>
              <a:t> </a:t>
            </a:r>
            <a:endParaRPr lang="en-US" dirty="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dirty="0">
                <a:latin typeface="Raleway"/>
              </a:rPr>
              <a:t>international projects of the </a:t>
            </a:r>
            <a:r>
              <a:rPr lang="en-US" dirty="0">
                <a:latin typeface="Raleway"/>
              </a:rPr>
              <a:t>Club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9928309-313F-0E6E-C67A-77499FB34891}"/>
              </a:ext>
            </a:extLst>
          </p:cNvPr>
          <p:cNvSpPr txBox="1">
            <a:spLocks/>
          </p:cNvSpPr>
          <p:nvPr/>
        </p:nvSpPr>
        <p:spPr>
          <a:xfrm>
            <a:off x="7192560" y="4443568"/>
            <a:ext cx="4133802" cy="722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6CACE4"/>
                </a:solidFill>
                <a:latin typeface="Raleway"/>
                <a:cs typeface="Calibri Light"/>
              </a:rPr>
              <a:t>Individual Rotarians</a:t>
            </a:r>
            <a:endParaRPr lang="en-US" sz="4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05220E-BBA1-EBC4-37D9-C447D5AEAACE}"/>
              </a:ext>
            </a:extLst>
          </p:cNvPr>
          <p:cNvSpPr txBox="1"/>
          <p:nvPr/>
        </p:nvSpPr>
        <p:spPr>
          <a:xfrm>
            <a:off x="7193707" y="5160190"/>
            <a:ext cx="4118684" cy="5909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dirty="0">
                <a:latin typeface="Raleway"/>
              </a:rPr>
              <a:t>Match up to $250 for gifts to </a:t>
            </a:r>
            <a:endParaRPr lang="en-US" dirty="0">
              <a:latin typeface="Calibri" panose="020F0502020204030204"/>
              <a:cs typeface="Calibri" panose="020F0502020204030204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800" dirty="0">
                <a:latin typeface="Raleway"/>
              </a:rPr>
              <a:t>nonprofits in our region</a:t>
            </a:r>
            <a:endParaRPr lang="en-US" sz="1800" dirty="0">
              <a:cs typeface="Calibri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1B288609-4584-CECA-D108-34DB94FB9422}"/>
              </a:ext>
            </a:extLst>
          </p:cNvPr>
          <p:cNvSpPr txBox="1">
            <a:spLocks/>
          </p:cNvSpPr>
          <p:nvPr/>
        </p:nvSpPr>
        <p:spPr>
          <a:xfrm>
            <a:off x="2435087" y="5995274"/>
            <a:ext cx="7324350" cy="722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rgbClr val="6CACE4"/>
                </a:solidFill>
                <a:latin typeface="Raleway"/>
                <a:cs typeface="Calibri Light"/>
              </a:rPr>
              <a:t>Learn more &amp; find matching forms at rotarycharities.org/rotary-endowment</a:t>
            </a:r>
            <a:endParaRPr lang="en-US" sz="2400" b="1" dirty="0">
              <a:ea typeface="Calibri Light"/>
              <a:cs typeface="Calibri Light"/>
            </a:endParaRPr>
          </a:p>
        </p:txBody>
      </p:sp>
      <p:pic>
        <p:nvPicPr>
          <p:cNvPr id="6" name="Picture 9" descr="Logo&#10;&#10;Description automatically generated">
            <a:extLst>
              <a:ext uri="{FF2B5EF4-FFF2-40B4-BE49-F238E27FC236}">
                <a16:creationId xmlns:a16="http://schemas.microsoft.com/office/drawing/2014/main" id="{40AA3633-C85A-8D38-2078-57FB38F476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998" y="1503934"/>
            <a:ext cx="3197372" cy="1421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418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AF3D6DA-70D0-4657-AED0-F9260CA2C6A0}"/>
              </a:ext>
            </a:extLst>
          </p:cNvPr>
          <p:cNvSpPr/>
          <p:nvPr/>
        </p:nvSpPr>
        <p:spPr>
          <a:xfrm>
            <a:off x="0" y="-5715"/>
            <a:ext cx="12192000" cy="1375067"/>
          </a:xfrm>
          <a:prstGeom prst="rect">
            <a:avLst/>
          </a:prstGeom>
          <a:solidFill>
            <a:srgbClr val="6CA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592" y="108331"/>
            <a:ext cx="11608903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Raleway"/>
              </a:rPr>
              <a:t>The Rotary Endowment</a:t>
            </a:r>
            <a:br>
              <a:rPr lang="en-US" sz="5400" b="1" dirty="0">
                <a:solidFill>
                  <a:schemeClr val="bg1"/>
                </a:solidFill>
                <a:latin typeface="Raleway"/>
              </a:rPr>
            </a:br>
            <a:r>
              <a:rPr lang="en-US" sz="2800" dirty="0">
                <a:solidFill>
                  <a:schemeClr val="bg1"/>
                </a:solidFill>
                <a:latin typeface="Raleway"/>
              </a:rPr>
              <a:t>1-to-1 matching grants for regional Rotarians &amp; Clubs</a:t>
            </a:r>
            <a:endParaRPr lang="en-US" sz="2800" dirty="0">
              <a:solidFill>
                <a:schemeClr val="bg1"/>
              </a:solidFill>
              <a:ea typeface="+mj-lt"/>
              <a:cs typeface="+mj-lt"/>
            </a:endParaRPr>
          </a:p>
        </p:txBody>
      </p:sp>
      <p:pic>
        <p:nvPicPr>
          <p:cNvPr id="14" name="Picture 14" descr="Logo, company name&#10;&#10;Description automatically generated">
            <a:extLst>
              <a:ext uri="{FF2B5EF4-FFF2-40B4-BE49-F238E27FC236}">
                <a16:creationId xmlns:a16="http://schemas.microsoft.com/office/drawing/2014/main" id="{137E95CA-C4E5-C8F5-2698-9DD564F647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217" y="3177153"/>
            <a:ext cx="1820522" cy="145010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49A8097-84C5-098D-8CA1-ECE4AE325990}"/>
              </a:ext>
            </a:extLst>
          </p:cNvPr>
          <p:cNvSpPr txBox="1"/>
          <p:nvPr/>
        </p:nvSpPr>
        <p:spPr>
          <a:xfrm>
            <a:off x="444133" y="4994716"/>
            <a:ext cx="1031281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000" b="1" dirty="0">
                <a:solidFill>
                  <a:srgbClr val="6CACE4"/>
                </a:solidFill>
                <a:latin typeface="Raleway"/>
                <a:cs typeface="Calibri" panose="020F0502020204030204"/>
              </a:rPr>
              <a:t>Rotary Clubs: </a:t>
            </a:r>
            <a:r>
              <a:rPr lang="en-US" dirty="0">
                <a:latin typeface="Raleway"/>
              </a:rPr>
              <a:t>Match </a:t>
            </a:r>
            <a:r>
              <a:rPr lang="en-US" sz="1800" dirty="0">
                <a:latin typeface="Raleway"/>
              </a:rPr>
              <a:t>up to $3,000 for </a:t>
            </a:r>
            <a:r>
              <a:rPr lang="en-US" dirty="0">
                <a:latin typeface="Raleway"/>
              </a:rPr>
              <a:t>local</a:t>
            </a:r>
            <a:r>
              <a:rPr lang="en-US" sz="1800" dirty="0">
                <a:latin typeface="Raleway"/>
              </a:rPr>
              <a:t> or</a:t>
            </a:r>
            <a:r>
              <a:rPr lang="en-US" dirty="0">
                <a:latin typeface="Raleway"/>
              </a:rPr>
              <a:t> </a:t>
            </a:r>
            <a:r>
              <a:rPr lang="en-US" sz="1800" dirty="0">
                <a:latin typeface="Raleway"/>
              </a:rPr>
              <a:t>international projects of the </a:t>
            </a:r>
            <a:r>
              <a:rPr lang="en-US" dirty="0">
                <a:latin typeface="Raleway"/>
              </a:rPr>
              <a:t>Club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05220E-BBA1-EBC4-37D9-C447D5AEAACE}"/>
              </a:ext>
            </a:extLst>
          </p:cNvPr>
          <p:cNvSpPr txBox="1"/>
          <p:nvPr/>
        </p:nvSpPr>
        <p:spPr>
          <a:xfrm>
            <a:off x="441809" y="5362746"/>
            <a:ext cx="103111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000" b="1" dirty="0">
                <a:solidFill>
                  <a:srgbClr val="6CACE4"/>
                </a:solidFill>
                <a:latin typeface="Raleway"/>
                <a:cs typeface="Calibri" panose="020F0502020204030204"/>
              </a:rPr>
              <a:t>Individual Rotarians: </a:t>
            </a:r>
            <a:r>
              <a:rPr lang="en-US" dirty="0">
                <a:latin typeface="Raleway"/>
              </a:rPr>
              <a:t>Match</a:t>
            </a:r>
            <a:r>
              <a:rPr lang="en-US" sz="1800" dirty="0">
                <a:latin typeface="Raleway"/>
              </a:rPr>
              <a:t> up to $250 for gifts to</a:t>
            </a:r>
            <a:r>
              <a:rPr lang="en-US" dirty="0">
                <a:latin typeface="Raleway"/>
              </a:rPr>
              <a:t> </a:t>
            </a:r>
            <a:r>
              <a:rPr lang="en-US" sz="1800" dirty="0">
                <a:latin typeface="Raleway"/>
              </a:rPr>
              <a:t>nonprofits in our region</a:t>
            </a:r>
            <a:endParaRPr lang="en-US" sz="1800" dirty="0">
              <a:cs typeface="Calibri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1B288609-4584-CECA-D108-34DB94FB9422}"/>
              </a:ext>
            </a:extLst>
          </p:cNvPr>
          <p:cNvSpPr txBox="1">
            <a:spLocks/>
          </p:cNvSpPr>
          <p:nvPr/>
        </p:nvSpPr>
        <p:spPr>
          <a:xfrm>
            <a:off x="183266" y="5956692"/>
            <a:ext cx="11857766" cy="722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rgbClr val="6CACE4"/>
                </a:solidFill>
                <a:latin typeface="Raleway"/>
                <a:cs typeface="Calibri Light"/>
              </a:rPr>
              <a:t>Learn more &amp; find matching forms at rotarycharities.org/rotary-endowment</a:t>
            </a:r>
            <a:endParaRPr lang="en-US" sz="2400" b="1" dirty="0">
              <a:ea typeface="Calibri Light"/>
              <a:cs typeface="Calibri Light"/>
            </a:endParaRPr>
          </a:p>
        </p:txBody>
      </p:sp>
      <p:pic>
        <p:nvPicPr>
          <p:cNvPr id="6" name="Picture 9" descr="Logo&#10;&#10;Description automatically generated">
            <a:extLst>
              <a:ext uri="{FF2B5EF4-FFF2-40B4-BE49-F238E27FC236}">
                <a16:creationId xmlns:a16="http://schemas.microsoft.com/office/drawing/2014/main" id="{40AA3633-C85A-8D38-2078-57FB38F476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542" y="1754720"/>
            <a:ext cx="3197372" cy="1421054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5DFEB38-ECBE-DA6F-5371-6C3738B211E9}"/>
              </a:ext>
            </a:extLst>
          </p:cNvPr>
          <p:cNvSpPr txBox="1">
            <a:spLocks/>
          </p:cNvSpPr>
          <p:nvPr/>
        </p:nvSpPr>
        <p:spPr>
          <a:xfrm>
            <a:off x="4027026" y="1754766"/>
            <a:ext cx="4118945" cy="7333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b="1" dirty="0">
                <a:solidFill>
                  <a:srgbClr val="6CACE4"/>
                </a:solidFill>
                <a:latin typeface="Raleway"/>
                <a:cs typeface="Calibri Light"/>
              </a:rPr>
              <a:t>Our Rotary Club</a:t>
            </a:r>
            <a:endParaRPr lang="en-US" sz="4000" dirty="0"/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36ADEBB2-12C0-5495-C126-63F755B42F15}"/>
              </a:ext>
            </a:extLst>
          </p:cNvPr>
          <p:cNvSpPr txBox="1"/>
          <p:nvPr/>
        </p:nvSpPr>
        <p:spPr>
          <a:xfrm>
            <a:off x="4234406" y="2483735"/>
            <a:ext cx="3737896" cy="203132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sz="2000" b="1" dirty="0">
                <a:solidFill>
                  <a:srgbClr val="6CACE4"/>
                </a:solidFill>
                <a:latin typeface="Raleway"/>
              </a:rPr>
              <a:t>January 1 - December 31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sz="2000" b="1" dirty="0">
              <a:solidFill>
                <a:srgbClr val="6CACE4"/>
              </a:solidFill>
              <a:latin typeface="Raleway"/>
              <a:cs typeface="Calibri" panose="020F0502020204030204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000" dirty="0">
                <a:latin typeface="Raleway"/>
                <a:cs typeface="Calibri" panose="020F0502020204030204"/>
              </a:rPr>
              <a:t>Club Match: $</a:t>
            </a:r>
            <a:r>
              <a:rPr lang="en-US" sz="2000" dirty="0" err="1">
                <a:latin typeface="Raleway"/>
                <a:cs typeface="Calibri" panose="020F0502020204030204"/>
              </a:rPr>
              <a:t>x,xxx</a:t>
            </a:r>
            <a:r>
              <a:rPr lang="en-US" sz="2000" dirty="0">
                <a:latin typeface="Raleway"/>
                <a:cs typeface="Calibri" panose="020F0502020204030204"/>
              </a:rPr>
              <a:t> of $3,000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000" dirty="0">
              <a:latin typeface="Raleway"/>
              <a:cs typeface="Calibri" panose="020F0502020204030204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000" dirty="0">
                <a:latin typeface="Raleway"/>
                <a:cs typeface="Calibri" panose="020F0502020204030204"/>
              </a:rPr>
              <a:t>Individual Match: $</a:t>
            </a:r>
            <a:r>
              <a:rPr lang="en-US" sz="2000" dirty="0" err="1">
                <a:latin typeface="Raleway"/>
                <a:cs typeface="Calibri" panose="020F0502020204030204"/>
              </a:rPr>
              <a:t>x,xxx</a:t>
            </a:r>
            <a:endParaRPr lang="en-US" sz="2000">
              <a:latin typeface="Raleway"/>
              <a:cs typeface="Calibri" panose="020F0502020204030204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en-US" sz="2000" b="1" dirty="0">
              <a:solidFill>
                <a:srgbClr val="6CACE4"/>
              </a:solidFill>
              <a:latin typeface="Raleway"/>
              <a:cs typeface="Calibri" panose="020F0502020204030204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000" b="1" dirty="0">
                <a:solidFill>
                  <a:srgbClr val="6CACE4"/>
                </a:solidFill>
                <a:latin typeface="Raleway"/>
                <a:cs typeface="Calibri" panose="020F0502020204030204"/>
              </a:rPr>
              <a:t>Total Leveraged: $</a:t>
            </a:r>
            <a:r>
              <a:rPr lang="en-US" sz="2000" b="1" dirty="0" err="1">
                <a:solidFill>
                  <a:srgbClr val="6CACE4"/>
                </a:solidFill>
                <a:latin typeface="Raleway"/>
                <a:cs typeface="Calibri" panose="020F0502020204030204"/>
              </a:rPr>
              <a:t>x,xxx</a:t>
            </a:r>
            <a:endParaRPr lang="en-US" sz="2000" dirty="0" err="1">
              <a:cs typeface="Calibri" panose="020F0502020204030204"/>
            </a:endParaRPr>
          </a:p>
        </p:txBody>
      </p:sp>
      <p:pic>
        <p:nvPicPr>
          <p:cNvPr id="8" name="Picture 8" descr="A picture containing diagram&#10;&#10;Description automatically generated">
            <a:extLst>
              <a:ext uri="{FF2B5EF4-FFF2-40B4-BE49-F238E27FC236}">
                <a16:creationId xmlns:a16="http://schemas.microsoft.com/office/drawing/2014/main" id="{6F7861F9-F37A-E850-C7F8-FE84D0E663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86172" y="2118374"/>
            <a:ext cx="3177250" cy="223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741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A3E998C61D6E43B12A4AA49F230134" ma:contentTypeVersion="17" ma:contentTypeDescription="Create a new document." ma:contentTypeScope="" ma:versionID="0c7a4e3fed1a837a1d37a52ee7fc9198">
  <xsd:schema xmlns:xsd="http://www.w3.org/2001/XMLSchema" xmlns:xs="http://www.w3.org/2001/XMLSchema" xmlns:p="http://schemas.microsoft.com/office/2006/metadata/properties" xmlns:ns2="c9c4044c-d0d7-42f7-b989-4d6561f3f3b3" xmlns:ns3="c3759503-b49c-4b0a-abc6-7af263cae176" targetNamespace="http://schemas.microsoft.com/office/2006/metadata/properties" ma:root="true" ma:fieldsID="964809434e395967b8b32c3a955253a0" ns2:_="" ns3:_="">
    <xsd:import namespace="c9c4044c-d0d7-42f7-b989-4d6561f3f3b3"/>
    <xsd:import namespace="c3759503-b49c-4b0a-abc6-7af263cae1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c4044c-d0d7-42f7-b989-4d6561f3f3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5d3ff57-3fd8-4d7c-a279-6028f0796a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759503-b49c-4b0a-abc6-7af263cae1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ccc79ac-653d-405b-8b12-6be5364e4d77}" ma:internalName="TaxCatchAll" ma:showField="CatchAllData" ma:web="c3759503-b49c-4b0a-abc6-7af263cae17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759503-b49c-4b0a-abc6-7af263cae176" xsi:nil="true"/>
    <lcf76f155ced4ddcb4097134ff3c332f xmlns="c9c4044c-d0d7-42f7-b989-4d6561f3f3b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373F30-5974-4EB4-BE04-C03BD25433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c4044c-d0d7-42f7-b989-4d6561f3f3b3"/>
    <ds:schemaRef ds:uri="c3759503-b49c-4b0a-abc6-7af263cae1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24DE87-312B-492A-BB92-ECAD16018C11}">
  <ds:schemaRefs>
    <ds:schemaRef ds:uri="http://schemas.microsoft.com/office/2006/metadata/properties"/>
    <ds:schemaRef ds:uri="http://schemas.microsoft.com/office/infopath/2007/PartnerControls"/>
    <ds:schemaRef ds:uri="c3759503-b49c-4b0a-abc6-7af263cae176"/>
    <ds:schemaRef ds:uri="c9c4044c-d0d7-42f7-b989-4d6561f3f3b3"/>
  </ds:schemaRefs>
</ds:datastoreItem>
</file>

<file path=customXml/itemProps3.xml><?xml version="1.0" encoding="utf-8"?>
<ds:datastoreItem xmlns:ds="http://schemas.openxmlformats.org/officeDocument/2006/customXml" ds:itemID="{912B56B0-15EF-4EE1-92F2-7A68EA667B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Rotary Endowment 1-to-1 matching grants for regional Rotarians &amp; Clubs</vt:lpstr>
      <vt:lpstr>The Rotary Endowment 1-to-1 matching grants for regional Rotarians &amp; Clubs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161</cp:revision>
  <dcterms:created xsi:type="dcterms:W3CDTF">2023-02-23T16:47:30Z</dcterms:created>
  <dcterms:modified xsi:type="dcterms:W3CDTF">2023-02-23T17:38:55Z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0x0101005AA3E998C61D6E43B12A4AA49F230134</vt:lpwstr>
  </property>
  <property fmtid="{D5CDD505-2E9C-101B-9397-08002B2CF9AE}" pid="3" name="MediaServiceImageTags">
    <vt:lpwstr/>
  </property>
</Properties>
</file>